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50" autoAdjust="0"/>
  </p:normalViewPr>
  <p:slideViewPr>
    <p:cSldViewPr snapToGrid="0">
      <p:cViewPr varScale="1">
        <p:scale>
          <a:sx n="71" d="100"/>
          <a:sy n="71" d="100"/>
        </p:scale>
        <p:origin x="11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3AA37-75A7-491E-86B8-994A4B38DDD9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E4D2B-4C9F-47F5-998A-D83C809BF3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51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平均誤差為</a:t>
            </a:r>
            <a:r>
              <a:rPr lang="en-US" altLang="zh-TW" dirty="0" smtClean="0"/>
              <a:t>3.6mm</a:t>
            </a:r>
            <a:r>
              <a:rPr lang="zh-TW" altLang="en-US" dirty="0" smtClean="0"/>
              <a:t>，近年則減少至平均</a:t>
            </a:r>
            <a:r>
              <a:rPr lang="en-US" altLang="zh-TW" dirty="0" smtClean="0"/>
              <a:t>2.6mm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E4D2B-4C9F-47F5-998A-D83C809BF32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58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Start from 2 cameras</a:t>
            </a:r>
          </a:p>
          <a:p>
            <a:r>
              <a:rPr lang="en-US" altLang="zh-TW" dirty="0" smtClean="0"/>
              <a:t>Then N&gt;=3 (why?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數值穩定性 以及 敏感性與死角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Off-line</a:t>
            </a:r>
          </a:p>
          <a:p>
            <a:r>
              <a:rPr lang="en-US" altLang="zh-TW" dirty="0" smtClean="0"/>
              <a:t>Cameras</a:t>
            </a:r>
            <a:r>
              <a:rPr lang="en-US" altLang="zh-TW" baseline="0" dirty="0" smtClean="0"/>
              <a:t> don’t rotate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E4D2B-4C9F-47F5-998A-D83C809BF32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37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E4D2B-4C9F-47F5-998A-D83C809BF32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50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E4D2B-4C9F-47F5-998A-D83C809BF32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06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39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07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60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92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24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78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72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66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5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13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21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83B2E8A-C183-4244-9B60-24D07A3D14FE}" type="datetimeFigureOut">
              <a:rPr lang="zh-TW" altLang="en-US" smtClean="0"/>
              <a:t>2021/3/21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EE83F5A-113D-48D8-929D-682B4BF9FB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054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7300" y="669449"/>
            <a:ext cx="10993549" cy="1475013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3D</a:t>
            </a:r>
            <a:r>
              <a:rPr lang="zh-TW" altLang="en-US" sz="4000" dirty="0" smtClean="0"/>
              <a:t> </a:t>
            </a:r>
            <a:r>
              <a:rPr lang="en-US" altLang="zh-TW" sz="4000" cap="none" dirty="0" smtClean="0"/>
              <a:t>position estimation from N–view images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R09631044 </a:t>
            </a:r>
            <a:r>
              <a:rPr lang="zh-TW" altLang="en-US" sz="2400" dirty="0" smtClean="0"/>
              <a:t>柯筆翔 </a:t>
            </a:r>
            <a:r>
              <a:rPr lang="en-US" altLang="zh-TW" sz="2400" dirty="0" smtClean="0"/>
              <a:t>R09522525</a:t>
            </a:r>
            <a:r>
              <a:rPr lang="zh-TW" altLang="en-US" sz="2400" dirty="0" smtClean="0"/>
              <a:t> 邱浩安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0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cap="none" dirty="0" smtClean="0"/>
              <a:t>Outline</a:t>
            </a:r>
            <a:endParaRPr lang="zh-TW" altLang="en-US" sz="4400" cap="none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200" dirty="0"/>
              <a:t>計畫</a:t>
            </a:r>
            <a:r>
              <a:rPr lang="zh-TW" altLang="en-US" sz="2200" dirty="0" smtClean="0"/>
              <a:t>簡介</a:t>
            </a:r>
            <a:endParaRPr lang="en-US" altLang="zh-TW" sz="2200" dirty="0"/>
          </a:p>
          <a:p>
            <a:r>
              <a:rPr lang="zh-TW" altLang="en-US" sz="2200" dirty="0" smtClean="0"/>
              <a:t>實驗方法及</a:t>
            </a:r>
            <a:r>
              <a:rPr lang="zh-TW" altLang="en-US" sz="2200" dirty="0" smtClean="0"/>
              <a:t>流程</a:t>
            </a:r>
            <a:endParaRPr lang="en-US" altLang="zh-TW" sz="2200" dirty="0" smtClean="0"/>
          </a:p>
          <a:p>
            <a:r>
              <a:rPr lang="zh-TW" altLang="en-US" sz="2200" dirty="0"/>
              <a:t>實驗原理</a:t>
            </a:r>
            <a:endParaRPr lang="en-US" altLang="zh-TW" sz="2200" dirty="0" smtClean="0"/>
          </a:p>
          <a:p>
            <a:r>
              <a:rPr lang="zh-TW" altLang="en-US" sz="2200" dirty="0"/>
              <a:t>期望達成目標</a:t>
            </a:r>
            <a:endParaRPr lang="en-US" altLang="zh-TW" sz="2200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988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1191" y="674447"/>
            <a:ext cx="11029616" cy="1013800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計畫簡介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60536"/>
            <a:ext cx="5930081" cy="3335671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" y="2560536"/>
            <a:ext cx="5919120" cy="33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7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計畫簡介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83" y="1890767"/>
            <a:ext cx="8197048" cy="4705713"/>
          </a:xfrm>
        </p:spPr>
      </p:pic>
    </p:spTree>
    <p:extLst>
      <p:ext uri="{BB962C8B-B14F-4D97-AF65-F5344CB8AC3E}">
        <p14:creationId xmlns:p14="http://schemas.microsoft.com/office/powerpoint/2010/main" val="17797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4400" dirty="0"/>
              <a:t>實驗方法及流程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於模擬軟體</a:t>
            </a:r>
            <a:r>
              <a:rPr lang="en-US" altLang="zh-TW" sz="2400" dirty="0" smtClean="0"/>
              <a:t>V-rep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Virtual Robot Experiment Platform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建構實驗環境</a:t>
            </a:r>
            <a:endParaRPr lang="en-US" altLang="zh-TW" sz="2400" dirty="0" smtClean="0"/>
          </a:p>
          <a:p>
            <a:r>
              <a:rPr lang="zh-TW" altLang="en-US" sz="2400" dirty="0"/>
              <a:t>準確</a:t>
            </a:r>
            <a:r>
              <a:rPr lang="zh-TW" altLang="en-US" sz="2400" dirty="0" smtClean="0"/>
              <a:t>控制環境中的球，以獲得球的三維座標做為</a:t>
            </a:r>
            <a:r>
              <a:rPr lang="en-US" altLang="zh-TW" sz="2400" dirty="0" smtClean="0"/>
              <a:t>ground truth</a:t>
            </a:r>
          </a:p>
          <a:p>
            <a:r>
              <a:rPr lang="zh-TW" altLang="en-US" sz="2400" dirty="0"/>
              <a:t>從模擬軟體</a:t>
            </a:r>
            <a:r>
              <a:rPr lang="zh-TW" altLang="en-US" sz="2400" dirty="0" smtClean="0"/>
              <a:t>中取得</a:t>
            </a:r>
            <a:r>
              <a:rPr lang="en-US" altLang="zh-TW" sz="2400" dirty="0" smtClean="0"/>
              <a:t>N</a:t>
            </a:r>
            <a:r>
              <a:rPr lang="zh-TW" altLang="en-US" sz="2400" dirty="0" smtClean="0"/>
              <a:t>台</a:t>
            </a:r>
            <a:r>
              <a:rPr lang="en-US" altLang="zh-TW" sz="2400" dirty="0" smtClean="0"/>
              <a:t>Vision sensor</a:t>
            </a:r>
            <a:r>
              <a:rPr lang="zh-TW" altLang="en-US" sz="2400" dirty="0" smtClean="0"/>
              <a:t>的影像</a:t>
            </a:r>
            <a:endParaRPr lang="en-US" altLang="zh-TW" sz="2400" dirty="0" smtClean="0"/>
          </a:p>
          <a:p>
            <a:r>
              <a:rPr lang="zh-TW" altLang="en-US" sz="2400" dirty="0">
                <a:solidFill>
                  <a:srgbClr val="FF0000"/>
                </a:solidFill>
              </a:rPr>
              <a:t>從取得</a:t>
            </a:r>
            <a:r>
              <a:rPr lang="zh-TW" altLang="en-US" sz="2400" dirty="0" smtClean="0">
                <a:solidFill>
                  <a:srgbClr val="FF0000"/>
                </a:solidFill>
              </a:rPr>
              <a:t>的影像估測球的三維座標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r>
              <a:rPr lang="zh-TW" altLang="en-US" sz="2400" dirty="0" smtClean="0">
                <a:solidFill>
                  <a:srgbClr val="FF0000"/>
                </a:solidFill>
              </a:rPr>
              <a:t>將結果與</a:t>
            </a:r>
            <a:r>
              <a:rPr lang="en-US" altLang="zh-TW" sz="2400" dirty="0" smtClean="0">
                <a:solidFill>
                  <a:srgbClr val="FF0000"/>
                </a:solidFill>
              </a:rPr>
              <a:t>ground truth</a:t>
            </a:r>
            <a:r>
              <a:rPr lang="zh-TW" altLang="en-US" sz="2400" dirty="0" smtClean="0">
                <a:solidFill>
                  <a:srgbClr val="FF0000"/>
                </a:solidFill>
              </a:rPr>
              <a:t>做比較，並優化演算法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N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=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N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+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1</a:t>
            </a:r>
          </a:p>
          <a:p>
            <a:r>
              <a:rPr lang="zh-TW" altLang="en-US" sz="2400" dirty="0"/>
              <a:t>實際</a:t>
            </a:r>
            <a:r>
              <a:rPr lang="zh-TW" altLang="en-US" sz="2400" dirty="0" smtClean="0"/>
              <a:t>拿多台</a:t>
            </a:r>
            <a:r>
              <a:rPr lang="en-US" altLang="zh-TW" sz="2400" dirty="0" smtClean="0"/>
              <a:t>webcam</a:t>
            </a:r>
            <a:r>
              <a:rPr lang="zh-TW" altLang="en-US" sz="2400" dirty="0" smtClean="0"/>
              <a:t>來實作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600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實驗方法及流程</a:t>
            </a:r>
          </a:p>
        </p:txBody>
      </p:sp>
      <p:pic>
        <p:nvPicPr>
          <p:cNvPr id="4" name="V-REP PRO EDU - New file - rendering_ 8 ms (7.9 fps) - SIMULATION STOPPED 2021-03-22 00-26-3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757" y="1880011"/>
            <a:ext cx="9846982" cy="5149054"/>
          </a:xfrm>
        </p:spPr>
      </p:pic>
    </p:spTree>
    <p:extLst>
      <p:ext uri="{BB962C8B-B14F-4D97-AF65-F5344CB8AC3E}">
        <p14:creationId xmlns:p14="http://schemas.microsoft.com/office/powerpoint/2010/main" val="377021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E:\Thesis\ChenLiangChih\chap02\figure\2-19.ti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7" b="4381"/>
          <a:stretch/>
        </p:blipFill>
        <p:spPr bwMode="auto">
          <a:xfrm>
            <a:off x="667254" y="3639882"/>
            <a:ext cx="4572951" cy="311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E:\Thesis\ChenLiangChih\chap02\figure\2-17.tif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66" y="1961762"/>
            <a:ext cx="6565470" cy="3897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實驗</a:t>
            </a:r>
            <a:r>
              <a:rPr lang="zh-TW" altLang="en-US" sz="4400" dirty="0"/>
              <a:t>原理</a:t>
            </a:r>
            <a:endParaRPr lang="en-US" altLang="zh-TW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針孔成像模型 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𝑠𝑚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zh-TW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zh-TW" alt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zh-TW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TW" alt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zh-TW" altLang="en-US" dirty="0"/>
                  <a:t>世界</a:t>
                </a:r>
                <a:r>
                  <a:rPr lang="zh-TW" altLang="en-US" dirty="0" smtClean="0"/>
                  <a:t>坐標系 </a:t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</a:t>
                </a:r>
                <a:r>
                  <a:rPr lang="zh-TW" altLang="en-US" dirty="0" smtClean="0">
                    <a:sym typeface="Wingdings" panose="05000000000000000000" pitchFamily="2" charset="2"/>
                  </a:rPr>
                  <a:t> 投射點坐標系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TW" alt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TW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TW" alt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TW" alt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zh-TW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TW" alt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zh-TW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TW" alt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)</a:t>
                </a:r>
              </a:p>
              <a:p>
                <a:pPr marL="0" indent="0">
                  <a:buNone/>
                </a:pPr>
                <a:endParaRPr lang="zh-TW" altLang="en-US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442" t="-97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99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實驗</a:t>
            </a:r>
            <a:r>
              <a:rPr lang="zh-TW" altLang="en-US" sz="4400" dirty="0"/>
              <a:t>原理</a:t>
            </a:r>
            <a:endParaRPr lang="en-US" altLang="zh-TW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427922"/>
                <a:ext cx="11029615" cy="367830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zh-TW" altLang="en-US" sz="2300" dirty="0" smtClean="0"/>
                  <a:t>兩台相機都寫成針孔成像模型的一般通式 </a:t>
                </a:r>
                <a:r>
                  <a:rPr lang="en-US" altLang="zh-TW" sz="2300" dirty="0" smtClean="0"/>
                  <a:t>:</a:t>
                </a:r>
                <a:endParaRPr lang="en-US" altLang="zh-TW" sz="23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3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̰"/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zh-TW" altLang="en-US" sz="23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zh-TW" altLang="en-US" sz="23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300" b="1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zh-TW" altLang="en-US" sz="23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3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acc>
                            <m:accPr>
                              <m:chr m:val="̰"/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3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r>
                            <a:rPr lang="zh-TW" altLang="en-US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̰"/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3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300" i="1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̰"/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zh-TW" altLang="en-US" sz="23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zh-TW" altLang="en-US" sz="23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300" b="1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zh-TW" altLang="en-US" sz="23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zh-TW" alt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3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acc>
                            <m:accPr>
                              <m:chr m:val="̰"/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3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r>
                            <a:rPr lang="zh-TW" altLang="en-US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̰"/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3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3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̰"/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3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300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𝑥𝐿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𝑥𝐿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𝑦𝐿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𝑦𝐿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300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̰"/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3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sz="23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̰"/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3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300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𝑥𝑅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𝑥𝑅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300" b="0" i="1" smtClean="0">
                                      <a:latin typeface="Cambria Math" panose="02040503050406030204" pitchFamily="18" charset="0"/>
                                    </a:rPr>
                                    <m:t>𝑦𝑅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𝑦𝑅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300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zh-TW" altLang="en-US" sz="230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  <m:r>
                                          <a:rPr lang="zh-TW" altLang="en-US" sz="23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300" dirty="0" smtClean="0"/>
                  <a:t>,</a:t>
                </a:r>
                <a:r>
                  <a:rPr lang="zh-TW" altLang="en-US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̰"/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3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zh-TW" altLang="en-US" sz="23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TW" altLang="en-US" sz="23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en-US" sz="2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TW" altLang="en-US" sz="23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TW" altLang="en-US" sz="23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sz="2300" dirty="0" smtClean="0"/>
              </a:p>
              <a:p>
                <a:r>
                  <a:rPr lang="en-US" altLang="zh-TW" sz="2300" dirty="0" smtClean="0"/>
                  <a:t>N cameras, 2*N equations, 3 unknowns(X, Y, Z)</a:t>
                </a:r>
              </a:p>
              <a:p>
                <a:r>
                  <a:rPr lang="en-US" altLang="zh-TW" sz="2300" dirty="0"/>
                  <a:t>Least-squares Minimization(By SVD or </a:t>
                </a:r>
                <a:r>
                  <a:rPr lang="en-US" altLang="zh-TW" sz="2300" dirty="0" smtClean="0"/>
                  <a:t>pseudo-inverse…)</a:t>
                </a:r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427922"/>
                <a:ext cx="11029615" cy="3678303"/>
              </a:xfrm>
              <a:blipFill>
                <a:blip r:embed="rId2"/>
                <a:stretch>
                  <a:fillRect l="-110" t="-74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63" y="2427922"/>
            <a:ext cx="4669099" cy="3556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12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4900" dirty="0">
                <a:solidFill>
                  <a:prstClr val="white"/>
                </a:solidFill>
              </a:rPr>
              <a:t>期望達成目標</a:t>
            </a:r>
            <a:endParaRPr lang="zh-TW" altLang="en-US" sz="49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在模擬軟體中，可以準確用</a:t>
            </a:r>
            <a:r>
              <a:rPr lang="en-US" altLang="zh-TW" sz="2400" dirty="0" smtClean="0"/>
              <a:t>2</a:t>
            </a:r>
            <a:r>
              <a:rPr lang="zh-TW" altLang="en-US" sz="2400" dirty="0" smtClean="0"/>
              <a:t>台相機獲得球的三維座標</a:t>
            </a:r>
            <a:endParaRPr lang="en-US" altLang="zh-TW" sz="2400" dirty="0" smtClean="0"/>
          </a:p>
          <a:p>
            <a:r>
              <a:rPr lang="zh-TW" altLang="en-US" sz="2400" dirty="0"/>
              <a:t>在模擬軟體中，可以準確</a:t>
            </a:r>
            <a:r>
              <a:rPr lang="zh-TW" altLang="en-US" sz="2400" dirty="0" smtClean="0"/>
              <a:t>用</a:t>
            </a:r>
            <a:r>
              <a:rPr lang="en-US" altLang="zh-TW" sz="2400" dirty="0" smtClean="0"/>
              <a:t>3</a:t>
            </a:r>
            <a:r>
              <a:rPr lang="zh-TW" altLang="en-US" sz="2400" dirty="0" smtClean="0"/>
              <a:t>台</a:t>
            </a:r>
            <a:r>
              <a:rPr lang="zh-TW" altLang="en-US" sz="2400" dirty="0"/>
              <a:t>相機獲得球的三維</a:t>
            </a:r>
            <a:r>
              <a:rPr lang="zh-TW" altLang="en-US" sz="2400" dirty="0" smtClean="0"/>
              <a:t>座標</a:t>
            </a:r>
            <a:endParaRPr lang="en-US" altLang="zh-TW" sz="2400" dirty="0" smtClean="0"/>
          </a:p>
          <a:p>
            <a:r>
              <a:rPr lang="zh-TW" altLang="en-US" sz="2400" dirty="0"/>
              <a:t>在模擬軟體中，可以準確</a:t>
            </a:r>
            <a:r>
              <a:rPr lang="zh-TW" altLang="en-US" sz="2400" dirty="0" smtClean="0"/>
              <a:t>用</a:t>
            </a:r>
            <a:r>
              <a:rPr lang="en-US" altLang="zh-TW" sz="2400" dirty="0" smtClean="0"/>
              <a:t>N</a:t>
            </a:r>
            <a:r>
              <a:rPr lang="zh-TW" altLang="en-US" sz="2400" dirty="0" smtClean="0"/>
              <a:t>台</a:t>
            </a:r>
            <a:r>
              <a:rPr lang="zh-TW" altLang="en-US" sz="2400" dirty="0"/>
              <a:t>相機獲得球的三維</a:t>
            </a:r>
            <a:r>
              <a:rPr lang="zh-TW" altLang="en-US" sz="2400" dirty="0" smtClean="0"/>
              <a:t>座標</a:t>
            </a:r>
            <a:endParaRPr lang="en-US" altLang="zh-TW" sz="2400" dirty="0" smtClean="0"/>
          </a:p>
          <a:p>
            <a:r>
              <a:rPr lang="zh-TW" altLang="en-US" sz="2400" dirty="0"/>
              <a:t>實際</a:t>
            </a:r>
            <a:r>
              <a:rPr lang="zh-TW" altLang="en-US" sz="2400" dirty="0" smtClean="0"/>
              <a:t>利用</a:t>
            </a:r>
            <a:r>
              <a:rPr lang="en-US" altLang="zh-TW" sz="2400" dirty="0" smtClean="0"/>
              <a:t>2</a:t>
            </a:r>
            <a:r>
              <a:rPr lang="zh-TW" altLang="en-US" sz="2400" dirty="0" smtClean="0"/>
              <a:t>台</a:t>
            </a:r>
            <a:r>
              <a:rPr lang="en-US" altLang="zh-TW" sz="2400" dirty="0" smtClean="0"/>
              <a:t>webcam</a:t>
            </a:r>
            <a:r>
              <a:rPr lang="zh-TW" altLang="en-US" sz="2400" dirty="0" smtClean="0"/>
              <a:t>來獲得物體三維座標</a:t>
            </a:r>
            <a:endParaRPr lang="en-US" altLang="zh-TW" sz="2400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55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紅利">
  <a:themeElements>
    <a:clrScheme name="紅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自訂 16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紅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TM03457464[[fn=股利]]</Template>
  <TotalTime>335</TotalTime>
  <Words>862</Words>
  <Application>Microsoft Office PowerPoint</Application>
  <PresentationFormat>寬螢幕</PresentationFormat>
  <Paragraphs>49</Paragraphs>
  <Slides>9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新細明體</vt:lpstr>
      <vt:lpstr>標楷體</vt:lpstr>
      <vt:lpstr>Calibri</vt:lpstr>
      <vt:lpstr>Cambria Math</vt:lpstr>
      <vt:lpstr>Times New Roman</vt:lpstr>
      <vt:lpstr>Wingdings</vt:lpstr>
      <vt:lpstr>Wingdings 2</vt:lpstr>
      <vt:lpstr>紅利</vt:lpstr>
      <vt:lpstr>3D position estimation from N–view images</vt:lpstr>
      <vt:lpstr>Outline</vt:lpstr>
      <vt:lpstr>計畫簡介</vt:lpstr>
      <vt:lpstr>計畫簡介</vt:lpstr>
      <vt:lpstr> 實驗方法及流程</vt:lpstr>
      <vt:lpstr>實驗方法及流程</vt:lpstr>
      <vt:lpstr>實驗原理</vt:lpstr>
      <vt:lpstr>實驗原理</vt:lpstr>
      <vt:lpstr> 期望達成目標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機器人視覺proposal</dc:title>
  <dc:creator>邱浩安</dc:creator>
  <cp:lastModifiedBy>邱浩安</cp:lastModifiedBy>
  <cp:revision>26</cp:revision>
  <dcterms:created xsi:type="dcterms:W3CDTF">2021-03-17T15:02:12Z</dcterms:created>
  <dcterms:modified xsi:type="dcterms:W3CDTF">2021-03-21T18:28:53Z</dcterms:modified>
</cp:coreProperties>
</file>